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8" r:id="rId3"/>
    <p:sldId id="257" r:id="rId4"/>
    <p:sldId id="259" r:id="rId5"/>
    <p:sldId id="260" r:id="rId6"/>
    <p:sldId id="274" r:id="rId7"/>
    <p:sldId id="272" r:id="rId8"/>
    <p:sldId id="268" r:id="rId9"/>
    <p:sldId id="271" r:id="rId10"/>
    <p:sldId id="261" r:id="rId11"/>
    <p:sldId id="264" r:id="rId12"/>
    <p:sldId id="263" r:id="rId13"/>
    <p:sldId id="266" r:id="rId14"/>
  </p:sldIdLst>
  <p:sldSz cx="18288000" cy="10287000"/>
  <p:notesSz cx="6858000" cy="9144000"/>
  <p:embeddedFontLst>
    <p:embeddedFont>
      <p:font typeface="Now" panose="020B0604020202020204" charset="0"/>
      <p:regular r:id="rId17"/>
    </p:embeddedFont>
    <p:embeddedFont>
      <p:font typeface="Now Bold" panose="020B0604020202020204" charset="0"/>
      <p:regular r:id="rId18"/>
    </p:embeddedFont>
    <p:embeddedFont>
      <p:font typeface="Now Medium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22" autoAdjust="0"/>
  </p:normalViewPr>
  <p:slideViewPr>
    <p:cSldViewPr>
      <p:cViewPr varScale="1">
        <p:scale>
          <a:sx n="60" d="100"/>
          <a:sy n="60" d="100"/>
        </p:scale>
        <p:origin x="509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E3D8DE-A8C1-27D2-0480-5BFF469260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C096CA-70CB-FD00-D5CE-7246C4E41D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4972-F097-4DF3-9C9C-E659D47BE6F9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C7858-6829-2881-DF54-A861C34D8F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D47352-BE33-CACA-321E-94435C1A76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00561-7B7D-479A-80C3-189D20010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59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61D1D-1625-4CCD-B4B3-76DACAD2AEA6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C041C-9933-4239-AA21-852684978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84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C041C-9933-4239-AA21-852684978D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12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89530-F64A-48FB-899C-21CC8163F6CB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30C28-0509-4C09-874E-DDCB5DCEF433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D670C-3365-476E-902F-9C4D361B092F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7F4F-4035-45AA-9D07-7B8C5FB85186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D1C74-0E62-4366-815A-CF7607224F74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764A9-F36A-4E5A-BA06-48A4B14C028B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8EBE-8121-484A-A5A5-D0D449FA3E5C}" type="datetime1">
              <a:rPr lang="en-US" smtClean="0"/>
              <a:t>6/24/2024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4F0B-53D1-483D-A4DA-B2B6340D6886}" type="datetime1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33454-ECF5-40B8-A752-3E2DFDAE51D6}" type="datetime1">
              <a:rPr lang="en-US" smtClean="0"/>
              <a:t>6/24/2024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BD199-9050-486E-AD3A-76C2E54B8B66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C99F3-4DD5-4B96-B332-14F22E0DBF6A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370C0-3E71-409A-BCC8-A140804948A0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8417163" y="8179185"/>
            <a:ext cx="1453670" cy="428324"/>
            <a:chOff x="0" y="0"/>
            <a:chExt cx="952367" cy="2806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8786962" y="8393347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331085" y="4588992"/>
            <a:ext cx="15621000" cy="156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334"/>
              </a:lnSpc>
            </a:pPr>
            <a:r>
              <a:rPr lang="en-US" sz="4800" spc="286" dirty="0">
                <a:solidFill>
                  <a:srgbClr val="404040"/>
                </a:solidFill>
                <a:latin typeface="Now Bold"/>
              </a:rPr>
              <a:t>Multimodal Egocentric Action Recognition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959179" y="6363195"/>
            <a:ext cx="123696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algn="ctr" rtl="0" eaLnBrk="1" latinLnBrk="0" hangingPunct="1">
              <a:lnSpc>
                <a:spcPts val="2891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Now" panose="020B0604020202020204" charset="0"/>
                <a:ea typeface="+mn-ea"/>
                <a:cs typeface="+mn-cs"/>
              </a:rPr>
              <a:t>Festa Shabani (</a:t>
            </a:r>
            <a:r>
              <a:rPr lang="en-US" sz="1800" b="0" i="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s317640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Now" panose="020B0604020202020204" charset="0"/>
                <a:ea typeface="+mn-ea"/>
                <a:cs typeface="+mn-cs"/>
              </a:rPr>
              <a:t>), Giacomo Fantino (</a:t>
            </a:r>
            <a:r>
              <a:rPr lang="en-US" sz="1800" b="0" i="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s310624)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" panose="020B0604020202020204" charset="0"/>
                <a:ea typeface="+mn-ea"/>
                <a:cs typeface="+mn-cs"/>
              </a:rPr>
              <a:t>, </a:t>
            </a:r>
            <a:r>
              <a:rPr lang="en-US" sz="1800" b="0" i="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Farisan Fekri (s308066)</a:t>
            </a:r>
            <a:endParaRPr lang="en-US" sz="2400" dirty="0">
              <a:effectLst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CD632B1-13AA-41F1-BE56-96B6C315C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9" t="4317" r="10547" b="56919"/>
          <a:stretch/>
        </p:blipFill>
        <p:spPr>
          <a:xfrm>
            <a:off x="2959179" y="1485900"/>
            <a:ext cx="6096000" cy="3448348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CD632B1-13AA-41F1-BE56-96B6C315C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0" t="50906" r="5375" b="4977"/>
          <a:stretch/>
        </p:blipFill>
        <p:spPr>
          <a:xfrm>
            <a:off x="9179035" y="1485901"/>
            <a:ext cx="5966745" cy="3448348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30" name="TextBox 19">
            <a:extLst>
              <a:ext uri="{FF2B5EF4-FFF2-40B4-BE49-F238E27FC236}">
                <a16:creationId xmlns:a16="http://schemas.microsoft.com/office/drawing/2014/main" id="{3CD42A79-BDB2-DBC6-39CC-3C72F97D8AB2}"/>
              </a:ext>
            </a:extLst>
          </p:cNvPr>
          <p:cNvSpPr txBox="1"/>
          <p:nvPr/>
        </p:nvSpPr>
        <p:spPr>
          <a:xfrm>
            <a:off x="1031023" y="1408379"/>
            <a:ext cx="2512675" cy="26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Project 1</a:t>
            </a:r>
          </a:p>
        </p:txBody>
      </p:sp>
      <p:sp>
        <p:nvSpPr>
          <p:cNvPr id="31" name="TextBox 14">
            <a:extLst>
              <a:ext uri="{FF2B5EF4-FFF2-40B4-BE49-F238E27FC236}">
                <a16:creationId xmlns:a16="http://schemas.microsoft.com/office/drawing/2014/main" id="{85DA7409-6308-B061-C4F4-BB5B62189AFD}"/>
              </a:ext>
            </a:extLst>
          </p:cNvPr>
          <p:cNvSpPr txBox="1"/>
          <p:nvPr/>
        </p:nvSpPr>
        <p:spPr>
          <a:xfrm>
            <a:off x="14851123" y="1251577"/>
            <a:ext cx="2408177" cy="2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DATE</a:t>
            </a:r>
          </a:p>
        </p:txBody>
      </p:sp>
      <p:sp>
        <p:nvSpPr>
          <p:cNvPr id="32" name="TextBox 13">
            <a:extLst>
              <a:ext uri="{FF2B5EF4-FFF2-40B4-BE49-F238E27FC236}">
                <a16:creationId xmlns:a16="http://schemas.microsoft.com/office/drawing/2014/main" id="{A4B9F08E-6BC9-AC4A-FCE0-0E29CF3288E9}"/>
              </a:ext>
            </a:extLst>
          </p:cNvPr>
          <p:cNvSpPr txBox="1"/>
          <p:nvPr/>
        </p:nvSpPr>
        <p:spPr>
          <a:xfrm>
            <a:off x="14746625" y="1610048"/>
            <a:ext cx="2512675" cy="2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algn="r" rtl="0" eaLnBrk="1" latinLnBrk="0" hangingPunct="1">
              <a:lnSpc>
                <a:spcPts val="2123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Now" panose="020B0604020202020204" charset="0"/>
                <a:ea typeface="+mn-ea"/>
                <a:cs typeface="+mn-cs"/>
              </a:rPr>
              <a:t>24/06/2024</a:t>
            </a:r>
            <a:endParaRPr lang="en-US" sz="1600" dirty="0">
              <a:effectLst/>
            </a:endParaRPr>
          </a:p>
        </p:txBody>
      </p:sp>
      <p:sp>
        <p:nvSpPr>
          <p:cNvPr id="35" name="TextBox 8">
            <a:extLst>
              <a:ext uri="{FF2B5EF4-FFF2-40B4-BE49-F238E27FC236}">
                <a16:creationId xmlns:a16="http://schemas.microsoft.com/office/drawing/2014/main" id="{671A405D-5D47-C713-E5B2-C7C93C4D3EC5}"/>
              </a:ext>
            </a:extLst>
          </p:cNvPr>
          <p:cNvSpPr txBox="1"/>
          <p:nvPr/>
        </p:nvSpPr>
        <p:spPr>
          <a:xfrm>
            <a:off x="1226339" y="8123640"/>
            <a:ext cx="3193261" cy="10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89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" panose="020B0604020202020204" charset="0"/>
                <a:ea typeface="+mn-ea"/>
                <a:cs typeface="+mn-cs"/>
              </a:rPr>
              <a:t>Teaching Assistants: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" panose="020B0604020202020204" charset="0"/>
                <a:ea typeface="+mn-ea"/>
                <a:cs typeface="+mn-cs"/>
              </a:rPr>
            </a:b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" panose="020B0604020202020204" charset="0"/>
                <a:ea typeface="+mn-ea"/>
                <a:cs typeface="+mn-cs"/>
              </a:rPr>
              <a:t>Gabriele Goletto </a:t>
            </a:r>
          </a:p>
          <a:p>
            <a:pPr marL="0" marR="0" lvl="0" indent="0" algn="l" defTabSz="914400" rtl="0" eaLnBrk="1" fontAlgn="auto" latinLnBrk="0" hangingPunct="1">
              <a:lnSpc>
                <a:spcPts val="289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" panose="020B0604020202020204" charset="0"/>
                <a:ea typeface="+mn-ea"/>
                <a:cs typeface="+mn-cs"/>
              </a:rPr>
              <a:t>Simone Alberto Peirone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94FBAE-EC12-0EC0-789E-DE83FECD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5"/>
          <p:cNvSpPr txBox="1"/>
          <p:nvPr/>
        </p:nvSpPr>
        <p:spPr>
          <a:xfrm>
            <a:off x="5257800" y="1731903"/>
            <a:ext cx="10363199" cy="865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75"/>
              </a:lnSpc>
              <a:spcBef>
                <a:spcPct val="0"/>
              </a:spcBef>
            </a:pPr>
            <a:r>
              <a:rPr lang="en-US" sz="3000" dirty="0">
                <a:solidFill>
                  <a:srgbClr val="404040"/>
                </a:solidFill>
                <a:latin typeface="Now Bold"/>
              </a:rPr>
              <a:t>Visual2Signals - Cross Modality Translation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15154" y="3301002"/>
            <a:ext cx="7405845" cy="3695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Variational Autoencoder for RGB</a:t>
            </a:r>
          </a:p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 </a:t>
            </a:r>
            <a:r>
              <a:rPr lang="en-US" dirty="0">
                <a:latin typeface="Now Medium" panose="020B0604020202020204" charset="0"/>
              </a:rPr>
              <a:t>Reconstructs RGB frames from Epic-Kitchens features</a:t>
            </a:r>
          </a:p>
          <a:p>
            <a:pPr algn="l">
              <a:lnSpc>
                <a:spcPts val="2913"/>
              </a:lnSpc>
            </a:pPr>
            <a:endParaRPr lang="en-US" dirty="0">
              <a:solidFill>
                <a:srgbClr val="000000"/>
              </a:solidFill>
              <a:latin typeface="Now Medium" panose="020B0604020202020204" charset="0"/>
            </a:endParaRPr>
          </a:p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Variational Autoencoder for EMG</a:t>
            </a:r>
          </a:p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 </a:t>
            </a:r>
            <a:r>
              <a:rPr lang="en-US" dirty="0">
                <a:latin typeface="Now Medium" panose="020B0604020202020204" charset="0"/>
              </a:rPr>
              <a:t>Reconstructs EMG signals from ActionNet features</a:t>
            </a:r>
          </a:p>
          <a:p>
            <a:pPr algn="l">
              <a:lnSpc>
                <a:spcPts val="2913"/>
              </a:lnSpc>
            </a:pPr>
            <a:endParaRPr lang="en-US" dirty="0">
              <a:solidFill>
                <a:srgbClr val="000000"/>
              </a:solidFill>
              <a:latin typeface="Now Medium" panose="020B0604020202020204" charset="0"/>
            </a:endParaRPr>
          </a:p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Hybrid Variational Autoencoder for Subject S04 in ActionNet</a:t>
            </a:r>
          </a:p>
          <a:p>
            <a:pPr algn="l">
              <a:lnSpc>
                <a:spcPts val="2913"/>
              </a:lnSpc>
            </a:pPr>
            <a:r>
              <a:rPr lang="en-US" sz="2200" dirty="0">
                <a:solidFill>
                  <a:srgbClr val="000000"/>
                </a:solidFill>
                <a:latin typeface="Now Medium" panose="020B0604020202020204" charset="0"/>
              </a:rPr>
              <a:t> </a:t>
            </a:r>
            <a:r>
              <a:rPr lang="en-US" dirty="0">
                <a:latin typeface="Now Medium" panose="020B0604020202020204" charset="0"/>
              </a:rPr>
              <a:t>Combines RGB encoder and EMG decoder for cross-modal </a:t>
            </a:r>
          </a:p>
          <a:p>
            <a:pPr algn="l">
              <a:lnSpc>
                <a:spcPts val="2913"/>
              </a:lnSpc>
            </a:pPr>
            <a:r>
              <a:rPr lang="en-US" dirty="0">
                <a:latin typeface="Now Medium" panose="020B0604020202020204" charset="0"/>
              </a:rPr>
              <a:t> learning on ActionNet's subject S04</a:t>
            </a:r>
            <a:endParaRPr lang="en-US" dirty="0">
              <a:solidFill>
                <a:srgbClr val="000000"/>
              </a:solidFill>
              <a:latin typeface="Now Medium" panose="020B0604020202020204" charset="0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5805630" y="5814501"/>
            <a:ext cx="1453670" cy="428324"/>
            <a:chOff x="0" y="0"/>
            <a:chExt cx="952367" cy="28061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>
            <a:off x="16187602" y="6028663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Box 19">
            <a:extLst>
              <a:ext uri="{FF2B5EF4-FFF2-40B4-BE49-F238E27FC236}">
                <a16:creationId xmlns:a16="http://schemas.microsoft.com/office/drawing/2014/main" id="{D98C8D4C-B94D-47F9-0F5B-A8C25AA19CF8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0A33C16-B92E-E369-D3BA-BC43DF803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33" y="5143500"/>
            <a:ext cx="7272497" cy="411816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560CBC-0E53-BB35-30CC-B96E52FE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487359" y="2136865"/>
            <a:ext cx="13485137" cy="990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96"/>
              </a:lnSpc>
              <a:spcBef>
                <a:spcPct val="0"/>
              </a:spcBef>
            </a:pPr>
            <a:r>
              <a:rPr lang="en-US" sz="4000" dirty="0">
                <a:solidFill>
                  <a:srgbClr val="404040"/>
                </a:solidFill>
                <a:latin typeface="Now Bold"/>
              </a:rPr>
              <a:t>Comparative Variational Autoencoder Analysis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805630" y="2924513"/>
            <a:ext cx="1453670" cy="428324"/>
            <a:chOff x="0" y="0"/>
            <a:chExt cx="952367" cy="2806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187602" y="3138675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Box 19">
            <a:extLst>
              <a:ext uri="{FF2B5EF4-FFF2-40B4-BE49-F238E27FC236}">
                <a16:creationId xmlns:a16="http://schemas.microsoft.com/office/drawing/2014/main" id="{725344F4-3272-843D-32BE-FBF15A1128BB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968C86-8E55-EE45-F24F-BC312369C993}"/>
              </a:ext>
            </a:extLst>
          </p:cNvPr>
          <p:cNvSpPr txBox="1"/>
          <p:nvPr/>
        </p:nvSpPr>
        <p:spPr>
          <a:xfrm>
            <a:off x="1257698" y="8780743"/>
            <a:ext cx="228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ow" panose="020B0604020202020204" charset="0"/>
              </a:rPr>
              <a:t>Reconstructed RGB features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949020-2108-3FF5-F631-F96FAF931E6F}"/>
              </a:ext>
            </a:extLst>
          </p:cNvPr>
          <p:cNvSpPr txBox="1"/>
          <p:nvPr/>
        </p:nvSpPr>
        <p:spPr>
          <a:xfrm>
            <a:off x="8229928" y="8780741"/>
            <a:ext cx="23861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ow" panose="020B0604020202020204" charset="0"/>
              </a:rPr>
              <a:t>Reconstructed EMG features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9CBFFD8A-987D-34F8-3BED-03CA84C95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43" y="4201262"/>
            <a:ext cx="4757858" cy="440988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8BDCF51-3282-EE94-FA52-062F1AD15F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4" b="1480"/>
          <a:stretch/>
        </p:blipFill>
        <p:spPr>
          <a:xfrm>
            <a:off x="5349042" y="4201262"/>
            <a:ext cx="6408817" cy="42434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720F-8211-B78E-9129-1636E9B88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433D9-6BE8-5E8A-4D7B-DA7F16D00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4201262"/>
            <a:ext cx="5587640" cy="44098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603463-31F6-49F6-C7C5-B7563C3E96FA}"/>
              </a:ext>
            </a:extLst>
          </p:cNvPr>
          <p:cNvSpPr txBox="1"/>
          <p:nvPr/>
        </p:nvSpPr>
        <p:spPr>
          <a:xfrm>
            <a:off x="14325600" y="8802499"/>
            <a:ext cx="228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ow" panose="020B0604020202020204" charset="0"/>
              </a:rPr>
              <a:t>Synthetic EMG data for EK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809750" y="3845030"/>
            <a:ext cx="146685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89"/>
              </a:lnSpc>
              <a:spcBef>
                <a:spcPct val="0"/>
              </a:spcBef>
            </a:pPr>
            <a:r>
              <a:rPr lang="en-US" sz="4500" dirty="0">
                <a:solidFill>
                  <a:srgbClr val="404040"/>
                </a:solidFill>
                <a:latin typeface="Now Bold"/>
              </a:rPr>
              <a:t>Qualitative Results and Multimodal Accuracy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4118965" y="2924513"/>
            <a:ext cx="1453670" cy="428324"/>
            <a:chOff x="0" y="0"/>
            <a:chExt cx="952367" cy="28061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4500936" y="3138675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Box 19">
            <a:extLst>
              <a:ext uri="{FF2B5EF4-FFF2-40B4-BE49-F238E27FC236}">
                <a16:creationId xmlns:a16="http://schemas.microsoft.com/office/drawing/2014/main" id="{3B38EBE8-DCE3-8B92-6F02-8058EB112FD1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D1621E4-4379-112B-DD3E-1E0F58D450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0" r="11505"/>
          <a:stretch/>
        </p:blipFill>
        <p:spPr>
          <a:xfrm>
            <a:off x="11887200" y="5352779"/>
            <a:ext cx="4860922" cy="329875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12C7DF-271D-B0AF-4702-D2F3EE3501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3" t="13875" r="13187"/>
          <a:stretch/>
        </p:blipFill>
        <p:spPr>
          <a:xfrm>
            <a:off x="5458010" y="6141509"/>
            <a:ext cx="5562600" cy="172129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C8C98B7-D384-2DE5-8CC6-739291C1670F}"/>
              </a:ext>
            </a:extLst>
          </p:cNvPr>
          <p:cNvSpPr txBox="1"/>
          <p:nvPr/>
        </p:nvSpPr>
        <p:spPr>
          <a:xfrm>
            <a:off x="13054616" y="8968042"/>
            <a:ext cx="2526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baseline="0" dirty="0">
                <a:latin typeface="Now" panose="020B0604020202020204" charset="0"/>
              </a:rPr>
              <a:t>Results for different classes</a:t>
            </a:r>
            <a:endParaRPr lang="en-US" sz="1400" dirty="0">
              <a:latin typeface="Now" panose="020B060402020202020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6D488B-6539-7752-FB8E-673D50BE42F9}"/>
              </a:ext>
            </a:extLst>
          </p:cNvPr>
          <p:cNvSpPr txBox="1"/>
          <p:nvPr/>
        </p:nvSpPr>
        <p:spPr>
          <a:xfrm>
            <a:off x="6440671" y="8983354"/>
            <a:ext cx="3597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Now" panose="020B0604020202020204" charset="0"/>
              </a:rPr>
              <a:t>Best-performing multimodal accuracy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1E7E52-291F-57A9-8296-276E8AE9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44768F-C2D8-5AA8-016E-6B1FB5B662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18" r="6311"/>
          <a:stretch/>
        </p:blipFill>
        <p:spPr>
          <a:xfrm>
            <a:off x="869184" y="5886379"/>
            <a:ext cx="3753221" cy="2098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884056-E123-4044-13FB-E05941C22805}"/>
              </a:ext>
            </a:extLst>
          </p:cNvPr>
          <p:cNvSpPr txBox="1"/>
          <p:nvPr/>
        </p:nvSpPr>
        <p:spPr>
          <a:xfrm>
            <a:off x="947156" y="8968042"/>
            <a:ext cx="3597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Now" panose="020B0604020202020204" charset="0"/>
              </a:rPr>
              <a:t> Synthetic EMG data of EK with the EMG only modality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1429414" y="2705100"/>
            <a:ext cx="6246303" cy="1088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05"/>
              </a:lnSpc>
              <a:spcBef>
                <a:spcPct val="0"/>
              </a:spcBef>
            </a:pPr>
            <a:r>
              <a:rPr lang="en-US" sz="6000" dirty="0">
                <a:solidFill>
                  <a:srgbClr val="404040"/>
                </a:solidFill>
                <a:latin typeface="Now Bold"/>
              </a:rPr>
              <a:t>Conclusion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9414" y="4152900"/>
            <a:ext cx="7943186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dirty="0">
                <a:solidFill>
                  <a:srgbClr val="504C44"/>
                </a:solidFill>
                <a:latin typeface="Now Medium"/>
              </a:rPr>
              <a:t>Our study demonstrated the successful synthesis of missing EMG data using VAEs, effectively bridging gaps between different data modalities and aiming to enhance multimodal egocentric action recognition.</a:t>
            </a:r>
          </a:p>
          <a:p>
            <a:pPr algn="l"/>
            <a:endParaRPr lang="en-US" dirty="0">
              <a:solidFill>
                <a:srgbClr val="504C44"/>
              </a:solidFill>
              <a:latin typeface="Now Medium"/>
            </a:endParaRPr>
          </a:p>
          <a:p>
            <a:pPr algn="l"/>
            <a:r>
              <a:rPr lang="en-US" dirty="0">
                <a:solidFill>
                  <a:srgbClr val="504C44"/>
                </a:solidFill>
                <a:latin typeface="Now Medium"/>
              </a:rPr>
              <a:t>Translating modalities maintained comparable accuracy to original data, validating robustness.</a:t>
            </a:r>
          </a:p>
          <a:p>
            <a:pPr algn="l"/>
            <a:endParaRPr lang="en-US" dirty="0">
              <a:solidFill>
                <a:srgbClr val="504C44"/>
              </a:solidFill>
              <a:latin typeface="Now Medium"/>
            </a:endParaRPr>
          </a:p>
          <a:p>
            <a:pPr algn="l"/>
            <a:r>
              <a:rPr lang="en-US" dirty="0">
                <a:solidFill>
                  <a:srgbClr val="504C44"/>
                </a:solidFill>
                <a:latin typeface="Now Medium"/>
              </a:rPr>
              <a:t>Future research should refine fusion techniques and explore new modalities for broader application in action recognition.</a:t>
            </a:r>
          </a:p>
        </p:txBody>
      </p:sp>
      <p:sp>
        <p:nvSpPr>
          <p:cNvPr id="23" name="TextBox 19">
            <a:extLst>
              <a:ext uri="{FF2B5EF4-FFF2-40B4-BE49-F238E27FC236}">
                <a16:creationId xmlns:a16="http://schemas.microsoft.com/office/drawing/2014/main" id="{9B4C6E93-87EF-AF19-D66C-15D9B1EF22D9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E69641E-E477-5408-FB84-90166699D0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607" y="2196129"/>
            <a:ext cx="6246303" cy="500375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46E86-806D-DA0E-59D1-53DE08E29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0992458" y="4566477"/>
            <a:ext cx="6311936" cy="3336277"/>
            <a:chOff x="0" y="0"/>
            <a:chExt cx="8415915" cy="444837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43" b="7143"/>
            <a:stretch/>
          </p:blipFill>
          <p:spPr>
            <a:xfrm>
              <a:off x="0" y="0"/>
              <a:ext cx="8415915" cy="4448370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7690330" y="8514229"/>
            <a:ext cx="1453670" cy="428324"/>
            <a:chOff x="0" y="0"/>
            <a:chExt cx="952367" cy="2806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8072302" y="8728391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112995" y="7581900"/>
            <a:ext cx="4861405" cy="144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98"/>
              </a:lnSpc>
              <a:spcBef>
                <a:spcPct val="0"/>
              </a:spcBef>
            </a:pPr>
            <a:r>
              <a:rPr lang="en-US" sz="4800" dirty="0">
                <a:solidFill>
                  <a:srgbClr val="404040"/>
                </a:solidFill>
                <a:latin typeface="Now Bold"/>
              </a:rPr>
              <a:t>Datasets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992458" y="3701955"/>
            <a:ext cx="4619781" cy="407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ActionNet</a:t>
            </a:r>
          </a:p>
        </p:txBody>
      </p:sp>
      <p:grpSp>
        <p:nvGrpSpPr>
          <p:cNvPr id="20" name="Group 6">
            <a:extLst>
              <a:ext uri="{FF2B5EF4-FFF2-40B4-BE49-F238E27FC236}">
                <a16:creationId xmlns:a16="http://schemas.microsoft.com/office/drawing/2014/main" id="{6A1B16E9-E98F-19D1-6B83-5AEA1FAA0D8F}"/>
              </a:ext>
            </a:extLst>
          </p:cNvPr>
          <p:cNvGrpSpPr/>
          <p:nvPr/>
        </p:nvGrpSpPr>
        <p:grpSpPr>
          <a:xfrm>
            <a:off x="1028700" y="2440980"/>
            <a:ext cx="6311936" cy="3336277"/>
            <a:chOff x="0" y="0"/>
            <a:chExt cx="8415915" cy="4448370"/>
          </a:xfrm>
        </p:grpSpPr>
        <p:pic>
          <p:nvPicPr>
            <p:cNvPr id="21" name="Picture 7">
              <a:extLst>
                <a:ext uri="{FF2B5EF4-FFF2-40B4-BE49-F238E27FC236}">
                  <a16:creationId xmlns:a16="http://schemas.microsoft.com/office/drawing/2014/main" id="{9B23FDA1-792D-C870-410A-BF102DFAB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6" b="3086"/>
            <a:stretch/>
          </p:blipFill>
          <p:spPr>
            <a:xfrm>
              <a:off x="0" y="0"/>
              <a:ext cx="8415915" cy="4448370"/>
            </a:xfrm>
            <a:prstGeom prst="rect">
              <a:avLst/>
            </a:prstGeom>
          </p:spPr>
        </p:pic>
      </p:grpSp>
      <p:sp>
        <p:nvSpPr>
          <p:cNvPr id="22" name="TextBox 15">
            <a:extLst>
              <a:ext uri="{FF2B5EF4-FFF2-40B4-BE49-F238E27FC236}">
                <a16:creationId xmlns:a16="http://schemas.microsoft.com/office/drawing/2014/main" id="{6114DC8B-C94C-D807-D02A-384A1EB006EC}"/>
              </a:ext>
            </a:extLst>
          </p:cNvPr>
          <p:cNvSpPr txBox="1"/>
          <p:nvPr/>
        </p:nvSpPr>
        <p:spPr>
          <a:xfrm>
            <a:off x="1049920" y="6378047"/>
            <a:ext cx="4619781" cy="407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Epic-Kitchens</a:t>
            </a:r>
          </a:p>
        </p:txBody>
      </p:sp>
      <p:sp>
        <p:nvSpPr>
          <p:cNvPr id="24" name="TextBox 19">
            <a:extLst>
              <a:ext uri="{FF2B5EF4-FFF2-40B4-BE49-F238E27FC236}">
                <a16:creationId xmlns:a16="http://schemas.microsoft.com/office/drawing/2014/main" id="{D1A594A6-FE97-279C-BC37-C4047125F34C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3D6DE-98D3-16C6-9B7E-8BC948BA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39123" y="1408379"/>
            <a:ext cx="8209754" cy="77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3"/>
              </a:lnSpc>
              <a:spcBef>
                <a:spcPct val="0"/>
              </a:spcBef>
            </a:pPr>
            <a:r>
              <a:rPr lang="en-US" sz="4500" dirty="0">
                <a:solidFill>
                  <a:srgbClr val="404040"/>
                </a:solidFill>
                <a:latin typeface="Now Bold"/>
              </a:rPr>
              <a:t>Objective Analysis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867130" y="3453170"/>
            <a:ext cx="2703940" cy="25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6"/>
              </a:lnSpc>
              <a:spcBef>
                <a:spcPct val="0"/>
              </a:spcBef>
            </a:pPr>
            <a:r>
              <a:rPr lang="en-US" dirty="0">
                <a:solidFill>
                  <a:srgbClr val="000000"/>
                </a:solidFill>
                <a:latin typeface="Now"/>
              </a:rPr>
              <a:t>Egocentric Vision: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867130" y="3857493"/>
            <a:ext cx="10915670" cy="241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77"/>
              </a:lnSpc>
              <a:spcBef>
                <a:spcPct val="0"/>
              </a:spcBef>
            </a:pPr>
            <a:r>
              <a:rPr lang="en-US" sz="1700" dirty="0">
                <a:latin typeface="Now" panose="020B0604020202020204" charset="0"/>
              </a:rPr>
              <a:t>Captures user activities and interactions from a first-person perspective using wearable cameras.</a:t>
            </a:r>
            <a:endParaRPr lang="en-US" sz="1700" dirty="0">
              <a:solidFill>
                <a:srgbClr val="000000"/>
              </a:solidFill>
              <a:latin typeface="Now" panose="020B060402020202020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867130" y="4957444"/>
            <a:ext cx="2703940" cy="25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6"/>
              </a:lnSpc>
              <a:spcBef>
                <a:spcPct val="0"/>
              </a:spcBef>
            </a:pPr>
            <a:r>
              <a:rPr lang="en-US" dirty="0">
                <a:solidFill>
                  <a:srgbClr val="000000"/>
                </a:solidFill>
                <a:latin typeface="Now"/>
              </a:rPr>
              <a:t>Project Goal: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67130" y="5361767"/>
            <a:ext cx="10553740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77"/>
              </a:lnSpc>
              <a:spcBef>
                <a:spcPct val="0"/>
              </a:spcBef>
            </a:pPr>
            <a:r>
              <a:rPr lang="en-US" sz="1700" dirty="0">
                <a:latin typeface="Now" panose="020B0604020202020204" charset="0"/>
              </a:rPr>
              <a:t>Apply multimodal learning to egocentric action recognition, starting with RGB visual streams and integrating ElectroMyoGraphy (EMG) signals.</a:t>
            </a:r>
            <a:endParaRPr lang="en-US" sz="1700" dirty="0">
              <a:solidFill>
                <a:srgbClr val="000000"/>
              </a:solidFill>
              <a:latin typeface="Now" panose="020B060402020202020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867130" y="6419322"/>
            <a:ext cx="2703940" cy="25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6"/>
              </a:lnSpc>
              <a:spcBef>
                <a:spcPct val="0"/>
              </a:spcBef>
            </a:pPr>
            <a:r>
              <a:rPr lang="en-US" dirty="0">
                <a:solidFill>
                  <a:srgbClr val="000000"/>
                </a:solidFill>
                <a:latin typeface="Now"/>
              </a:rPr>
              <a:t>Methodology: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67130" y="6823645"/>
            <a:ext cx="10553740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77"/>
              </a:lnSpc>
              <a:spcBef>
                <a:spcPct val="0"/>
              </a:spcBef>
            </a:pPr>
            <a:r>
              <a:rPr lang="en-US" sz="1700" dirty="0">
                <a:solidFill>
                  <a:srgbClr val="000000"/>
                </a:solidFill>
                <a:latin typeface="Now"/>
              </a:rPr>
              <a:t>Employ Variational Autoencoders (VAEs) to generate EMG signals from RGB frames, enhancing action recognition accuracy.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867130" y="7911601"/>
            <a:ext cx="2703940" cy="25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6"/>
              </a:lnSpc>
              <a:spcBef>
                <a:spcPct val="0"/>
              </a:spcBef>
            </a:pPr>
            <a:r>
              <a:rPr lang="en-US" dirty="0">
                <a:solidFill>
                  <a:srgbClr val="000000"/>
                </a:solidFill>
                <a:latin typeface="Now"/>
              </a:rPr>
              <a:t>Impact: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867130" y="8315925"/>
            <a:ext cx="10687070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77"/>
              </a:lnSpc>
              <a:spcBef>
                <a:spcPct val="0"/>
              </a:spcBef>
            </a:pPr>
            <a:r>
              <a:rPr lang="en-US" sz="1700" dirty="0">
                <a:solidFill>
                  <a:srgbClr val="000000"/>
                </a:solidFill>
                <a:latin typeface="Now"/>
              </a:rPr>
              <a:t>Integrating EMG through cross-modal data generation improves the robustness of action recognition systems.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287361" y="3438636"/>
            <a:ext cx="886691" cy="886691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8B968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39682" tIns="39682" rIns="39682" bIns="39682" rtlCol="0" anchor="ctr"/>
            <a:lstStyle/>
            <a:p>
              <a:pPr algn="ctr">
                <a:lnSpc>
                  <a:spcPts val="2123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361833" y="3547448"/>
            <a:ext cx="737747" cy="602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5"/>
              </a:lnSpc>
            </a:pPr>
            <a:r>
              <a:rPr lang="en-US" sz="3525" dirty="0">
                <a:solidFill>
                  <a:srgbClr val="8B9684">
                    <a:alpha val="82745"/>
                  </a:srgbClr>
                </a:solidFill>
                <a:latin typeface="Now"/>
              </a:rPr>
              <a:t>01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2287361" y="4942909"/>
            <a:ext cx="886691" cy="886691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8B968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23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2287361" y="5051823"/>
            <a:ext cx="886691" cy="602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2"/>
              </a:lnSpc>
            </a:pPr>
            <a:r>
              <a:rPr lang="en-US" sz="3522" dirty="0">
                <a:solidFill>
                  <a:srgbClr val="8B9684"/>
                </a:solidFill>
                <a:latin typeface="Now"/>
              </a:rPr>
              <a:t>02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2287361" y="6409931"/>
            <a:ext cx="876404" cy="876404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8B968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23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2287361" y="6526333"/>
            <a:ext cx="876404" cy="60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4"/>
              </a:lnSpc>
            </a:pPr>
            <a:r>
              <a:rPr lang="en-US" sz="3482" dirty="0">
                <a:solidFill>
                  <a:srgbClr val="8B9684"/>
                </a:solidFill>
                <a:latin typeface="Now"/>
              </a:rPr>
              <a:t>03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2287361" y="7902211"/>
            <a:ext cx="876404" cy="876404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8B968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23"/>
                </a:lnSpc>
              </a:pPr>
              <a:endParaRPr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2287361" y="8018612"/>
            <a:ext cx="876404" cy="60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4"/>
              </a:lnSpc>
            </a:pPr>
            <a:r>
              <a:rPr lang="en-US" sz="3482" dirty="0">
                <a:solidFill>
                  <a:srgbClr val="8B9684"/>
                </a:solidFill>
                <a:latin typeface="Now"/>
              </a:rPr>
              <a:t>04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5ACBAC-0AFC-6E31-A1CB-49A9BA6BA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5805630" y="8829976"/>
            <a:ext cx="1453670" cy="428324"/>
            <a:chOff x="0" y="0"/>
            <a:chExt cx="952367" cy="2806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16187602" y="9044138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2262743"/>
            <a:ext cx="6055577" cy="959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97"/>
              </a:lnSpc>
              <a:spcBef>
                <a:spcPct val="0"/>
              </a:spcBef>
            </a:pPr>
            <a:r>
              <a:rPr lang="en-US" sz="3200" dirty="0">
                <a:solidFill>
                  <a:srgbClr val="404040"/>
                </a:solidFill>
                <a:latin typeface="Now Bold"/>
              </a:rPr>
              <a:t>RGB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07299B85-D0BB-3843-2FFA-8486671668C1}"/>
              </a:ext>
            </a:extLst>
          </p:cNvPr>
          <p:cNvSpPr txBox="1"/>
          <p:nvPr/>
        </p:nvSpPr>
        <p:spPr>
          <a:xfrm>
            <a:off x="1054350" y="3222621"/>
            <a:ext cx="8544528" cy="47751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endParaRPr lang="en-US" sz="2584" dirty="0">
              <a:solidFill>
                <a:srgbClr val="000000"/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Feature Extraction using I3D</a:t>
            </a:r>
          </a:p>
          <a:p>
            <a:pPr algn="l">
              <a:lnSpc>
                <a:spcPts val="3152"/>
              </a:lnSpc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w Medium"/>
                <a:ea typeface="+mn-ea"/>
                <a:cs typeface="+mn-cs"/>
              </a:rPr>
              <a:t> Number of clips: 5.</a:t>
            </a:r>
            <a:endParaRPr lang="en-US" sz="2584" dirty="0">
              <a:solidFill>
                <a:srgbClr val="000000"/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Training: Pretrained on Kinetics or further finetuned on Epic-Kitchens.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Sampling Strategy: Dense or Uniform Sampling.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Frames per Clip: 5, 10, 25.</a:t>
            </a:r>
          </a:p>
          <a:p>
            <a:pPr algn="l"/>
            <a:endParaRPr lang="en-US" dirty="0">
              <a:solidFill>
                <a:srgbClr val="000000"/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Classifiers</a:t>
            </a: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Temporal Relational Reasoning Network (TRN)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 Multi-Layer Perceptron (MLP)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 Long Short-Term Memory (LSTM)</a:t>
            </a:r>
            <a:endParaRPr lang="en-US" sz="2584" dirty="0">
              <a:solidFill>
                <a:schemeClr val="tx1">
                  <a:lumMod val="50000"/>
                  <a:lumOff val="50000"/>
                </a:schemeClr>
              </a:solidFill>
              <a:latin typeface="Now Medium"/>
            </a:endParaRPr>
          </a:p>
          <a:p>
            <a:pPr lvl="1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866554-4CA3-6DF0-7181-05711816A3E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5864174"/>
            <a:ext cx="8909218" cy="21336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C230A-2B8A-0168-4277-A6B18F20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7B8632-9062-ECF0-02B8-5E3F562A0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2400" y="3619287"/>
            <a:ext cx="3143689" cy="15242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E657E3-C966-781B-11E2-C33C4A040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7989" y="3691481"/>
            <a:ext cx="1667107" cy="14956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622358" y="7948844"/>
            <a:ext cx="11163300" cy="1096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760"/>
              </a:lnSpc>
              <a:spcBef>
                <a:spcPct val="0"/>
              </a:spcBef>
            </a:pPr>
            <a:r>
              <a:rPr lang="en-US" sz="3000" dirty="0">
                <a:solidFill>
                  <a:srgbClr val="404040"/>
                </a:solidFill>
                <a:latin typeface="Now Bold"/>
              </a:rPr>
              <a:t>Visualization and clustering of RGB features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785658" y="1787197"/>
            <a:ext cx="1453670" cy="428324"/>
            <a:chOff x="0" y="0"/>
            <a:chExt cx="952367" cy="2806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167630" y="2001359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Box 19">
            <a:extLst>
              <a:ext uri="{FF2B5EF4-FFF2-40B4-BE49-F238E27FC236}">
                <a16:creationId xmlns:a16="http://schemas.microsoft.com/office/drawing/2014/main" id="{632A61B9-678B-F9FA-3323-6DBA6A1DA566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5891D1E-A36F-3CD5-B3EA-C234DCF2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22" y="2791043"/>
            <a:ext cx="8991578" cy="449083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E9CC7-E217-D939-1C25-1CF5C0A9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DC9C46-9341-E51C-18A0-3BF1E5213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824" y="2795166"/>
            <a:ext cx="8988552" cy="44867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2281609" y="7820639"/>
            <a:ext cx="13644192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760"/>
              </a:lnSpc>
              <a:spcBef>
                <a:spcPct val="0"/>
              </a:spcBef>
            </a:pPr>
            <a:r>
              <a:rPr lang="en-US" sz="3000" dirty="0">
                <a:solidFill>
                  <a:srgbClr val="404040"/>
                </a:solidFill>
                <a:latin typeface="Now Bold"/>
              </a:rPr>
              <a:t>Visualization and clustering of RGB features using central frames 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785658" y="1787197"/>
            <a:ext cx="1453670" cy="428324"/>
            <a:chOff x="0" y="0"/>
            <a:chExt cx="952367" cy="2806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167630" y="2001359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Box 19">
            <a:extLst>
              <a:ext uri="{FF2B5EF4-FFF2-40B4-BE49-F238E27FC236}">
                <a16:creationId xmlns:a16="http://schemas.microsoft.com/office/drawing/2014/main" id="{632A61B9-678B-F9FA-3323-6DBA6A1DA566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E9CC7-E217-D939-1C25-1CF5C0A9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3AB7F-7FBA-6EC4-714E-7875E5A7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860" y="2541095"/>
            <a:ext cx="9067800" cy="45725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D771F6-5E28-2EA6-B193-759C3A70F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2542941"/>
            <a:ext cx="9064140" cy="45706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3F0CDA-DF2E-C32C-C255-96F85C99620C}"/>
              </a:ext>
            </a:extLst>
          </p:cNvPr>
          <p:cNvSpPr txBox="1"/>
          <p:nvPr/>
        </p:nvSpPr>
        <p:spPr>
          <a:xfrm>
            <a:off x="2782395" y="7073292"/>
            <a:ext cx="3659071" cy="354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400" dirty="0">
                <a:latin typeface="Now" panose="020B0604020202020204" charset="0"/>
              </a:rPr>
              <a:t>10 frames per clip and dense sampling</a:t>
            </a:r>
            <a:endParaRPr lang="en-US" sz="1400" dirty="0">
              <a:solidFill>
                <a:srgbClr val="000000"/>
              </a:solidFill>
              <a:latin typeface="Now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E750E6-D1DF-EF45-FC23-9B6462D1F300}"/>
              </a:ext>
            </a:extLst>
          </p:cNvPr>
          <p:cNvSpPr txBox="1"/>
          <p:nvPr/>
        </p:nvSpPr>
        <p:spPr>
          <a:xfrm>
            <a:off x="11809170" y="7080137"/>
            <a:ext cx="3733800" cy="347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400" dirty="0">
                <a:latin typeface="Now" panose="020B0604020202020204" charset="0"/>
              </a:rPr>
              <a:t>10 frames per clip and uniform sampling</a:t>
            </a:r>
            <a:endParaRPr lang="en-US" sz="1400" dirty="0">
              <a:solidFill>
                <a:srgbClr val="000000"/>
              </a:solidFill>
              <a:latin typeface="Now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62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5805630" y="8829976"/>
            <a:ext cx="1453670" cy="428324"/>
            <a:chOff x="0" y="0"/>
            <a:chExt cx="952367" cy="2806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16187602" y="9044138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2262743"/>
            <a:ext cx="6055577" cy="959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97"/>
              </a:lnSpc>
              <a:spcBef>
                <a:spcPct val="0"/>
              </a:spcBef>
            </a:pPr>
            <a:r>
              <a:rPr lang="en-US" sz="3200" dirty="0">
                <a:solidFill>
                  <a:srgbClr val="404040"/>
                </a:solidFill>
                <a:latin typeface="Now Bold"/>
              </a:rPr>
              <a:t>RGB</a:t>
            </a: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3EA65914-3771-4784-9F41-B4288CB2A259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07299B85-D0BB-3843-2FFA-8486671668C1}"/>
              </a:ext>
            </a:extLst>
          </p:cNvPr>
          <p:cNvSpPr txBox="1"/>
          <p:nvPr/>
        </p:nvSpPr>
        <p:spPr>
          <a:xfrm>
            <a:off x="1054350" y="3222621"/>
            <a:ext cx="8544528" cy="47751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endParaRPr lang="en-US" sz="2584" dirty="0">
              <a:solidFill>
                <a:schemeClr val="tx1">
                  <a:lumMod val="50000"/>
                  <a:lumOff val="50000"/>
                </a:schemeClr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Feature Extraction using I3D</a:t>
            </a:r>
          </a:p>
          <a:p>
            <a:pPr algn="l">
              <a:lnSpc>
                <a:spcPts val="3152"/>
              </a:lnSpc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Now Medium"/>
                <a:ea typeface="+mn-ea"/>
                <a:cs typeface="+mn-cs"/>
              </a:rPr>
              <a:t> Number of clips: 5.</a:t>
            </a:r>
            <a:endParaRPr lang="en-US" sz="2584" dirty="0">
              <a:solidFill>
                <a:schemeClr val="tx1">
                  <a:lumMod val="50000"/>
                  <a:lumOff val="50000"/>
                </a:schemeClr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Training: Pretrained on Kinetics or further finetuned on Epic-Kitchens.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Sampling Strategy: Dense or Uniform Sampling.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w Medium"/>
              </a:rPr>
              <a:t> Frames per Clip: 5, 10, 25.</a:t>
            </a:r>
          </a:p>
          <a:p>
            <a:pPr algn="l"/>
            <a:endParaRPr lang="en-US" dirty="0">
              <a:solidFill>
                <a:srgbClr val="000000"/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Classifiers</a:t>
            </a: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 </a:t>
            </a:r>
            <a:r>
              <a:rPr lang="en-US" dirty="0">
                <a:solidFill>
                  <a:srgbClr val="000000"/>
                </a:solidFill>
                <a:latin typeface="Now Medium"/>
              </a:rPr>
              <a:t>Temporal Relational Reasoning Network (TRN)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 Multi-Layer Perceptron (MLP)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 Long Short-Term Memory (LSTM)</a:t>
            </a:r>
            <a:endParaRPr lang="en-US" sz="2584" dirty="0">
              <a:solidFill>
                <a:srgbClr val="000000"/>
              </a:solidFill>
              <a:latin typeface="Now Medium"/>
            </a:endParaRPr>
          </a:p>
          <a:p>
            <a:pPr lvl="1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866554-4CA3-6DF0-7181-05711816A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5864174"/>
            <a:ext cx="8909218" cy="21336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C230A-2B8A-0168-4277-A6B18F20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8D7FA3-BCFA-FCD4-E810-5B829A1AAF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2400" y="3619287"/>
            <a:ext cx="3143689" cy="15242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CF4D41-FD78-7DFF-B876-8B6D566427D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7989" y="3691481"/>
            <a:ext cx="1667107" cy="149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44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5805630" y="8829976"/>
            <a:ext cx="1453670" cy="428324"/>
            <a:chOff x="0" y="0"/>
            <a:chExt cx="952367" cy="2806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16187602" y="9044138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2150168"/>
            <a:ext cx="6055577" cy="959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97"/>
              </a:lnSpc>
              <a:spcBef>
                <a:spcPct val="0"/>
              </a:spcBef>
            </a:pPr>
            <a:r>
              <a:rPr lang="en-US" sz="3200" dirty="0">
                <a:solidFill>
                  <a:srgbClr val="404040"/>
                </a:solidFill>
                <a:latin typeface="Now Bold"/>
              </a:rPr>
              <a:t>EMG (Electromyography)</a:t>
            </a: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3EA65914-3771-4784-9F41-B4288CB2A259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07299B85-D0BB-3843-2FFA-8486671668C1}"/>
              </a:ext>
            </a:extLst>
          </p:cNvPr>
          <p:cNvSpPr txBox="1"/>
          <p:nvPr/>
        </p:nvSpPr>
        <p:spPr>
          <a:xfrm>
            <a:off x="1143000" y="3530897"/>
            <a:ext cx="12382500" cy="46925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Preprocessing</a:t>
            </a:r>
          </a:p>
          <a:p>
            <a:pPr>
              <a:lnSpc>
                <a:spcPct val="150000"/>
              </a:lnSpc>
            </a:pPr>
            <a:r>
              <a:rPr lang="en-US" sz="2584" dirty="0">
                <a:solidFill>
                  <a:srgbClr val="000000"/>
                </a:solidFill>
                <a:latin typeface="Now Medium" panose="020B0604020202020204" charset="0"/>
              </a:rPr>
              <a:t> </a:t>
            </a:r>
            <a:r>
              <a:rPr lang="en-US" dirty="0">
                <a:latin typeface="Now Medium" panose="020B0604020202020204" charset="0"/>
              </a:rPr>
              <a:t>Rectification: Convert each signal to its absolute value.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Now Medium" panose="020B0604020202020204" charset="0"/>
              </a:rPr>
              <a:t> Low-pass Filtering: 5 Hz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Now Medium" panose="020B0604020202020204" charset="0"/>
              </a:rPr>
              <a:t> Normalization: Range [-1, 1].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Now Medium" panose="020B0604020202020204" charset="0"/>
              </a:rPr>
              <a:t> Downsampling: From 160 Hz to 10 Hz.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Now Medium" panose="020B0604020202020204" charset="0"/>
              </a:rPr>
              <a:t> Augmentation: Split actions into 10-second subactions.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Now Medium" panose="020B0604020202020204" charset="0"/>
              </a:rPr>
              <a:t> Conversion to Spectrograms: For time-frequency feature extraction.</a:t>
            </a:r>
          </a:p>
          <a:p>
            <a:pPr algn="l">
              <a:lnSpc>
                <a:spcPts val="3152"/>
              </a:lnSpc>
            </a:pPr>
            <a:endParaRPr lang="en-US" sz="2584" dirty="0">
              <a:solidFill>
                <a:srgbClr val="000000"/>
              </a:solidFill>
              <a:latin typeface="Now Medium"/>
            </a:endParaRPr>
          </a:p>
          <a:p>
            <a:pPr algn="l">
              <a:lnSpc>
                <a:spcPts val="3152"/>
              </a:lnSpc>
            </a:pPr>
            <a:r>
              <a:rPr lang="en-US" sz="2584" dirty="0">
                <a:solidFill>
                  <a:srgbClr val="000000"/>
                </a:solidFill>
                <a:latin typeface="Now Medium"/>
              </a:rPr>
              <a:t>Convolutional Neural Network Architecture   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Feature Extraction: </a:t>
            </a:r>
            <a:r>
              <a:rPr lang="en-US">
                <a:solidFill>
                  <a:srgbClr val="000000"/>
                </a:solidFill>
                <a:latin typeface="Now Medium"/>
              </a:rPr>
              <a:t>Capture spatiotemporal </a:t>
            </a:r>
            <a:r>
              <a:rPr lang="en-US" dirty="0">
                <a:solidFill>
                  <a:srgbClr val="000000"/>
                </a:solidFill>
                <a:latin typeface="Now Medium"/>
              </a:rPr>
              <a:t>hierarchies in EMG spectrograms.</a:t>
            </a:r>
          </a:p>
          <a:p>
            <a:pPr algn="l">
              <a:lnSpc>
                <a:spcPts val="3152"/>
              </a:lnSpc>
            </a:pPr>
            <a:r>
              <a:rPr lang="en-US" dirty="0">
                <a:solidFill>
                  <a:srgbClr val="000000"/>
                </a:solidFill>
                <a:latin typeface="Now Medium"/>
              </a:rPr>
              <a:t> Classification: Model outputs logits and feature vectors.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7F0A5A-0090-4E17-90B1-7EF150BA03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000" y="2376911"/>
            <a:ext cx="7467600" cy="419469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F7A896F-D8A8-523C-E390-EFEE79253DC3}"/>
              </a:ext>
            </a:extLst>
          </p:cNvPr>
          <p:cNvSpPr txBox="1"/>
          <p:nvPr/>
        </p:nvSpPr>
        <p:spPr>
          <a:xfrm>
            <a:off x="10799399" y="6335530"/>
            <a:ext cx="5426801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300" b="0" i="0" u="none" strike="noStrike" baseline="0" dirty="0">
                <a:latin typeface="Now" panose="020B0604020202020204" charset="0"/>
              </a:rPr>
              <a:t>Spectrogram demonstrating muscle activity for both forearms</a:t>
            </a:r>
            <a:endParaRPr lang="en-US" sz="1300" dirty="0">
              <a:latin typeface="Now" panose="020B060402020202020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01FA5F-82CF-5BB7-1604-20D81B8ED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99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219200" y="7289801"/>
            <a:ext cx="10975123" cy="1096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760"/>
              </a:lnSpc>
              <a:spcBef>
                <a:spcPct val="0"/>
              </a:spcBef>
            </a:pPr>
            <a:r>
              <a:rPr lang="en-US" sz="3600" dirty="0">
                <a:solidFill>
                  <a:srgbClr val="404040"/>
                </a:solidFill>
                <a:latin typeface="Now Bold"/>
              </a:rPr>
              <a:t>EMG Plotting Visualization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785658" y="1787197"/>
            <a:ext cx="1453670" cy="428324"/>
            <a:chOff x="0" y="0"/>
            <a:chExt cx="952367" cy="2806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52367" cy="280615"/>
            </a:xfrm>
            <a:custGeom>
              <a:avLst/>
              <a:gdLst/>
              <a:ahLst/>
              <a:cxnLst/>
              <a:rect l="l" t="t" r="r" b="b"/>
              <a:pathLst>
                <a:path w="952367" h="280615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167630" y="2001359"/>
            <a:ext cx="714075" cy="0"/>
          </a:xfrm>
          <a:prstGeom prst="line">
            <a:avLst/>
          </a:prstGeom>
          <a:ln w="19050" cap="flat">
            <a:solidFill>
              <a:srgbClr val="000000">
                <a:alpha val="70980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Box 19">
            <a:extLst>
              <a:ext uri="{FF2B5EF4-FFF2-40B4-BE49-F238E27FC236}">
                <a16:creationId xmlns:a16="http://schemas.microsoft.com/office/drawing/2014/main" id="{632A61B9-678B-F9FA-3323-6DBA6A1DA566}"/>
              </a:ext>
            </a:extLst>
          </p:cNvPr>
          <p:cNvSpPr txBox="1"/>
          <p:nvPr/>
        </p:nvSpPr>
        <p:spPr>
          <a:xfrm>
            <a:off x="1031023" y="1408379"/>
            <a:ext cx="2512675" cy="53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 dirty="0">
                <a:solidFill>
                  <a:srgbClr val="000000"/>
                </a:solidFill>
                <a:latin typeface="Now"/>
              </a:rPr>
              <a:t>Multimodal Egocentric Action Recognition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E9CC7-E217-D939-1C25-1CF5C0A9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12982F-0A23-A882-37D6-B79472D02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86644" y="2476501"/>
            <a:ext cx="10581956" cy="590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82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581</Words>
  <Application>Microsoft Office PowerPoint</Application>
  <PresentationFormat>Custom</PresentationFormat>
  <Paragraphs>116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Now</vt:lpstr>
      <vt:lpstr>Now Medium</vt:lpstr>
      <vt:lpstr>Arial</vt:lpstr>
      <vt:lpstr>Calibri</vt:lpstr>
      <vt:lpstr>Now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Modern Clean Minimalism Presentation</dc:title>
  <dc:creator>Sanna</dc:creator>
  <cp:lastModifiedBy>Fekri  Farisan</cp:lastModifiedBy>
  <cp:revision>32</cp:revision>
  <dcterms:created xsi:type="dcterms:W3CDTF">2006-08-16T00:00:00Z</dcterms:created>
  <dcterms:modified xsi:type="dcterms:W3CDTF">2024-06-24T08:11:51Z</dcterms:modified>
  <dc:identifier>DAGIL8nNqUU</dc:identifier>
</cp:coreProperties>
</file>

<file path=docProps/thumbnail.jpeg>
</file>